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Old Standard TT"/>
      <p:regular r:id="rId24"/>
      <p:bold r:id="rId25"/>
      <p:italic r:id="rId26"/>
    </p:embeddedFont>
    <p:embeddedFont>
      <p:font typeface="Oswald"/>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OldStandardTT-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ldStandardTT-italic.fntdata"/><Relationship Id="rId25" Type="http://schemas.openxmlformats.org/officeDocument/2006/relationships/font" Target="fonts/OldStandardTT-bold.fntdata"/><Relationship Id="rId28" Type="http://schemas.openxmlformats.org/officeDocument/2006/relationships/font" Target="fonts/Oswald-bold.fntdata"/><Relationship Id="rId27"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90357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9035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da852a1c8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da852a1c8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c6f90357f_0_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c6f90357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da8e66771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da8e66771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a852a1c8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a852a1c8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da852a1c8d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da852a1c8d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90357f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90357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6f90357f_0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6f90357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c6f90357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c6f9035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d271bce74a71606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d271bce74a71606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da8e6677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da8e6677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6f90357f_0_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c6f90357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c6f90357f_0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c6f90357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da852a1c8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da852a1c8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healthme101.me/quiz-game/" TargetMode="Externa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Impact"/>
                <a:ea typeface="Impact"/>
                <a:cs typeface="Impact"/>
                <a:sym typeface="Impact"/>
              </a:rPr>
              <a:t>Health Me 101</a:t>
            </a:r>
            <a:endParaRPr>
              <a:latin typeface="Impact"/>
              <a:ea typeface="Impact"/>
              <a:cs typeface="Impact"/>
              <a:sym typeface="Impact"/>
            </a:endParaRPr>
          </a:p>
        </p:txBody>
      </p:sp>
      <p:sp>
        <p:nvSpPr>
          <p:cNvPr id="86" name="Google Shape;86;p13"/>
          <p:cNvSpPr txBox="1"/>
          <p:nvPr>
            <p:ph idx="1" type="subTitle"/>
          </p:nvPr>
        </p:nvSpPr>
        <p:spPr>
          <a:xfrm>
            <a:off x="598101" y="2715950"/>
            <a:ext cx="8655600" cy="1312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latin typeface="Oswald"/>
                <a:ea typeface="Oswald"/>
                <a:cs typeface="Oswald"/>
                <a:sym typeface="Oswald"/>
              </a:rPr>
              <a:t>Group 2:</a:t>
            </a:r>
            <a:endParaRPr>
              <a:latin typeface="Oswald"/>
              <a:ea typeface="Oswald"/>
              <a:cs typeface="Oswald"/>
              <a:sym typeface="Oswald"/>
            </a:endParaRPr>
          </a:p>
          <a:p>
            <a:pPr indent="0" lvl="0" marL="0" rtl="0" algn="l">
              <a:spcBef>
                <a:spcPts val="0"/>
              </a:spcBef>
              <a:spcAft>
                <a:spcPts val="0"/>
              </a:spcAft>
              <a:buNone/>
            </a:pPr>
            <a:r>
              <a:t/>
            </a:r>
            <a:endParaRPr>
              <a:latin typeface="Oswald"/>
              <a:ea typeface="Oswald"/>
              <a:cs typeface="Oswald"/>
              <a:sym typeface="Oswald"/>
            </a:endParaRPr>
          </a:p>
          <a:p>
            <a:pPr indent="0" lvl="0" marL="0" rtl="0" algn="l">
              <a:spcBef>
                <a:spcPts val="0"/>
              </a:spcBef>
              <a:spcAft>
                <a:spcPts val="0"/>
              </a:spcAft>
              <a:buNone/>
            </a:pPr>
            <a:r>
              <a:rPr lang="en">
                <a:latin typeface="Oswald"/>
                <a:ea typeface="Oswald"/>
                <a:cs typeface="Oswald"/>
                <a:sym typeface="Oswald"/>
              </a:rPr>
              <a:t> </a:t>
            </a:r>
            <a:r>
              <a:rPr lang="en">
                <a:latin typeface="Oswald"/>
                <a:ea typeface="Oswald"/>
                <a:cs typeface="Oswald"/>
                <a:sym typeface="Oswald"/>
              </a:rPr>
              <a:t>Kennedy Cyprain, </a:t>
            </a:r>
            <a:r>
              <a:rPr lang="en">
                <a:latin typeface="Oswald"/>
                <a:ea typeface="Oswald"/>
                <a:cs typeface="Oswald"/>
                <a:sym typeface="Oswald"/>
              </a:rPr>
              <a:t>Anil Gurung, Delano Powell, Quincy Pyles, Austin Scott, and Justin Stephenson</a:t>
            </a:r>
            <a:endParaRPr>
              <a:latin typeface="Oswald"/>
              <a:ea typeface="Oswald"/>
              <a:cs typeface="Oswald"/>
              <a:sym typeface="Oswald"/>
            </a:endParaRPr>
          </a:p>
        </p:txBody>
      </p:sp>
      <p:pic>
        <p:nvPicPr>
          <p:cNvPr id="87" name="Google Shape;87;p13"/>
          <p:cNvPicPr preferRelativeResize="0"/>
          <p:nvPr/>
        </p:nvPicPr>
        <p:blipFill>
          <a:blip r:embed="rId3">
            <a:alphaModFix/>
          </a:blip>
          <a:stretch>
            <a:fillRect/>
          </a:stretch>
        </p:blipFill>
        <p:spPr>
          <a:xfrm>
            <a:off x="1692625" y="-834650"/>
            <a:ext cx="5446902" cy="35505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Website-</a:t>
            </a:r>
            <a:r>
              <a:rPr lang="en" u="sng">
                <a:solidFill>
                  <a:srgbClr val="0000FF"/>
                </a:solidFill>
                <a:hlinkClick r:id="rId3">
                  <a:extLst>
                    <a:ext uri="{A12FA001-AC4F-418D-AE19-62706E023703}">
                      <ahyp:hlinkClr val="tx"/>
                    </a:ext>
                  </a:extLst>
                </a:hlinkClick>
              </a:rPr>
              <a:t>HealthMe101</a:t>
            </a:r>
            <a:endParaRPr>
              <a:solidFill>
                <a:srgbClr val="0000FF"/>
              </a:solidFill>
            </a:endParaRPr>
          </a:p>
        </p:txBody>
      </p:sp>
      <p:sp>
        <p:nvSpPr>
          <p:cNvPr id="146" name="Google Shape;146;p22"/>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47" name="Google Shape;147;p22"/>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8" name="Google Shape;148;p22"/>
          <p:cNvPicPr preferRelativeResize="0"/>
          <p:nvPr/>
        </p:nvPicPr>
        <p:blipFill>
          <a:blip r:embed="rId4">
            <a:alphaModFix/>
          </a:blip>
          <a:stretch>
            <a:fillRect/>
          </a:stretch>
        </p:blipFill>
        <p:spPr>
          <a:xfrm>
            <a:off x="311700" y="1171675"/>
            <a:ext cx="8402698" cy="33971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nvSpPr>
        <p:spPr>
          <a:xfrm>
            <a:off x="2225500" y="242050"/>
            <a:ext cx="46056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500">
                <a:latin typeface="Old Standard TT"/>
                <a:ea typeface="Old Standard TT"/>
                <a:cs typeface="Old Standard TT"/>
                <a:sym typeface="Old Standard TT"/>
              </a:rPr>
              <a:t>Current Product</a:t>
            </a:r>
            <a:endParaRPr sz="2500">
              <a:latin typeface="Old Standard TT"/>
              <a:ea typeface="Old Standard TT"/>
              <a:cs typeface="Old Standard TT"/>
              <a:sym typeface="Old Standard TT"/>
            </a:endParaRPr>
          </a:p>
        </p:txBody>
      </p:sp>
      <p:sp>
        <p:nvSpPr>
          <p:cNvPr id="154" name="Google Shape;154;p23"/>
          <p:cNvSpPr txBox="1"/>
          <p:nvPr/>
        </p:nvSpPr>
        <p:spPr>
          <a:xfrm>
            <a:off x="968200" y="1324525"/>
            <a:ext cx="6938700" cy="24042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Font typeface="Old Standard TT"/>
              <a:buChar char="●"/>
            </a:pPr>
            <a:r>
              <a:rPr lang="en">
                <a:latin typeface="Old Standard TT"/>
                <a:ea typeface="Old Standard TT"/>
                <a:cs typeface="Old Standard TT"/>
                <a:sym typeface="Old Standard TT"/>
              </a:rPr>
              <a:t>Ability to register user Accounts.</a:t>
            </a:r>
            <a:endParaRPr>
              <a:latin typeface="Old Standard TT"/>
              <a:ea typeface="Old Standard TT"/>
              <a:cs typeface="Old Standard TT"/>
              <a:sym typeface="Old Standard TT"/>
            </a:endParaRPr>
          </a:p>
          <a:p>
            <a:pPr indent="-317500" lvl="0" marL="457200" rtl="0" algn="l">
              <a:lnSpc>
                <a:spcPct val="115000"/>
              </a:lnSpc>
              <a:spcBef>
                <a:spcPts val="0"/>
              </a:spcBef>
              <a:spcAft>
                <a:spcPts val="0"/>
              </a:spcAft>
              <a:buSzPts val="1400"/>
              <a:buFont typeface="Old Standard TT"/>
              <a:buChar char="●"/>
            </a:pPr>
            <a:r>
              <a:rPr lang="en">
                <a:latin typeface="Old Standard TT"/>
                <a:ea typeface="Old Standard TT"/>
                <a:cs typeface="Old Standard TT"/>
                <a:sym typeface="Old Standard TT"/>
              </a:rPr>
              <a:t>Interactive quiz games teaches children and teens about healthy choices.</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Ability to submit a post</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View map</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View and comment on other’s post through the feed page</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Ability to add subscription to cart and checkout through stripe</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Signup/request for professionals</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Password reset for all users</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View other member profiles</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Online statuses for all members</a:t>
            </a:r>
            <a:endParaRPr>
              <a:latin typeface="Old Standard TT"/>
              <a:ea typeface="Old Standard TT"/>
              <a:cs typeface="Old Standard TT"/>
              <a:sym typeface="Old Standard T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Typeform</a:t>
            </a:r>
            <a:endParaRPr/>
          </a:p>
        </p:txBody>
      </p:sp>
      <p:sp>
        <p:nvSpPr>
          <p:cNvPr id="160" name="Google Shape;160;p2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1" name="Google Shape;161;p24"/>
          <p:cNvPicPr preferRelativeResize="0"/>
          <p:nvPr/>
        </p:nvPicPr>
        <p:blipFill>
          <a:blip r:embed="rId3">
            <a:alphaModFix/>
          </a:blip>
          <a:stretch>
            <a:fillRect/>
          </a:stretch>
        </p:blipFill>
        <p:spPr>
          <a:xfrm>
            <a:off x="311699" y="1296950"/>
            <a:ext cx="3218474" cy="3027450"/>
          </a:xfrm>
          <a:prstGeom prst="rect">
            <a:avLst/>
          </a:prstGeom>
          <a:noFill/>
          <a:ln>
            <a:noFill/>
          </a:ln>
        </p:spPr>
      </p:pic>
      <p:pic>
        <p:nvPicPr>
          <p:cNvPr id="162" name="Google Shape;162;p24"/>
          <p:cNvPicPr preferRelativeResize="0"/>
          <p:nvPr/>
        </p:nvPicPr>
        <p:blipFill>
          <a:blip r:embed="rId4">
            <a:alphaModFix/>
          </a:blip>
          <a:stretch>
            <a:fillRect/>
          </a:stretch>
        </p:blipFill>
        <p:spPr>
          <a:xfrm>
            <a:off x="4059275" y="1385647"/>
            <a:ext cx="4358601" cy="2598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Plans for the future of the website include:</a:t>
            </a:r>
            <a:endParaRPr/>
          </a:p>
          <a:p>
            <a:pPr indent="-342900" lvl="0" marL="457200" rtl="0" algn="l">
              <a:spcBef>
                <a:spcPts val="1200"/>
              </a:spcBef>
              <a:spcAft>
                <a:spcPts val="0"/>
              </a:spcAft>
              <a:buSzPts val="1800"/>
              <a:buChar char="●"/>
            </a:pPr>
            <a:r>
              <a:rPr lang="en"/>
              <a:t>Making recurring payments work with choices between monthly and yearly</a:t>
            </a:r>
            <a:endParaRPr/>
          </a:p>
          <a:p>
            <a:pPr indent="-342900" lvl="0" marL="457200" rtl="0" algn="l">
              <a:spcBef>
                <a:spcPts val="0"/>
              </a:spcBef>
              <a:spcAft>
                <a:spcPts val="0"/>
              </a:spcAft>
              <a:buSzPts val="1800"/>
              <a:buChar char="●"/>
            </a:pPr>
            <a:r>
              <a:rPr lang="en"/>
              <a:t>Adding more </a:t>
            </a:r>
            <a:r>
              <a:rPr lang="en"/>
              <a:t>quizzes</a:t>
            </a:r>
            <a:r>
              <a:rPr lang="en"/>
              <a:t> with better information about the correct answer</a:t>
            </a:r>
            <a:endParaRPr/>
          </a:p>
          <a:p>
            <a:pPr indent="-342900" lvl="0" marL="457200" rtl="0" algn="l">
              <a:spcBef>
                <a:spcPts val="0"/>
              </a:spcBef>
              <a:spcAft>
                <a:spcPts val="0"/>
              </a:spcAft>
              <a:buSzPts val="1800"/>
              <a:buChar char="●"/>
            </a:pPr>
            <a:r>
              <a:rPr lang="en"/>
              <a:t>Transition to an app</a:t>
            </a:r>
            <a:endParaRPr/>
          </a:p>
          <a:p>
            <a:pPr indent="-342900" lvl="0" marL="457200" rtl="0" algn="l">
              <a:spcBef>
                <a:spcPts val="0"/>
              </a:spcBef>
              <a:spcAft>
                <a:spcPts val="0"/>
              </a:spcAft>
              <a:buSzPts val="1800"/>
              <a:buChar char="●"/>
            </a:pPr>
            <a:r>
              <a:rPr lang="en"/>
              <a:t>Streamline the signup process</a:t>
            </a:r>
            <a:endParaRPr/>
          </a:p>
          <a:p>
            <a:pPr indent="-342900" lvl="0" marL="457200" rtl="0" algn="l">
              <a:spcBef>
                <a:spcPts val="0"/>
              </a:spcBef>
              <a:spcAft>
                <a:spcPts val="0"/>
              </a:spcAft>
              <a:buSzPts val="1800"/>
              <a:buChar char="●"/>
            </a:pPr>
            <a:r>
              <a:rPr lang="en"/>
              <a:t>Give the professionals </a:t>
            </a:r>
            <a:r>
              <a:rPr lang="en"/>
              <a:t>separate</a:t>
            </a:r>
            <a:r>
              <a:rPr lang="en"/>
              <a:t> pages</a:t>
            </a:r>
            <a:endParaRPr/>
          </a:p>
        </p:txBody>
      </p:sp>
      <p:sp>
        <p:nvSpPr>
          <p:cNvPr id="168" name="Google Shape;168;p2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Planned Features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Deployment Plan</a:t>
            </a:r>
            <a:endParaRPr/>
          </a:p>
        </p:txBody>
      </p:sp>
      <p:sp>
        <p:nvSpPr>
          <p:cNvPr id="174" name="Google Shape;174;p2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Nothing needs to be directly installed on a server besides wordpress as we have a full backup of files and all </a:t>
            </a:r>
            <a:r>
              <a:rPr lang="en"/>
              <a:t>functionality</a:t>
            </a:r>
            <a:r>
              <a:rPr lang="en"/>
              <a:t> is handled through WordPress or APIs</a:t>
            </a:r>
            <a:endParaRPr/>
          </a:p>
          <a:p>
            <a:pPr indent="-334327" lvl="0" marL="457200" rtl="0" algn="l">
              <a:spcBef>
                <a:spcPts val="0"/>
              </a:spcBef>
              <a:spcAft>
                <a:spcPts val="0"/>
              </a:spcAft>
              <a:buSzPct val="100000"/>
              <a:buChar char="●"/>
            </a:pPr>
            <a:r>
              <a:rPr lang="en"/>
              <a:t>Site can be migrated to any server running wordpress by using a backup of our current files</a:t>
            </a:r>
            <a:endParaRPr/>
          </a:p>
          <a:p>
            <a:pPr indent="-334327" lvl="0" marL="457200" rtl="0" algn="l">
              <a:spcBef>
                <a:spcPts val="0"/>
              </a:spcBef>
              <a:spcAft>
                <a:spcPts val="0"/>
              </a:spcAft>
              <a:buSzPct val="100000"/>
              <a:buChar char="●"/>
            </a:pPr>
            <a:r>
              <a:rPr lang="en"/>
              <a:t>The database can be moved to any MySQL </a:t>
            </a:r>
            <a:r>
              <a:rPr lang="en"/>
              <a:t>database</a:t>
            </a:r>
            <a:r>
              <a:rPr lang="en"/>
              <a:t> with a copy of our data files</a:t>
            </a:r>
            <a:endParaRPr/>
          </a:p>
          <a:p>
            <a:pPr indent="-334327" lvl="0" marL="457200" rtl="0" algn="l">
              <a:spcBef>
                <a:spcPts val="0"/>
              </a:spcBef>
              <a:spcAft>
                <a:spcPts val="0"/>
              </a:spcAft>
              <a:buSzPct val="100000"/>
              <a:buChar char="●"/>
            </a:pPr>
            <a:r>
              <a:rPr lang="en"/>
              <a:t>Our SSL certificate should be transferable to another server if it is needed</a:t>
            </a:r>
            <a:endParaRPr/>
          </a:p>
          <a:p>
            <a:pPr indent="-334327" lvl="0" marL="457200" rtl="0" algn="l">
              <a:spcBef>
                <a:spcPts val="0"/>
              </a:spcBef>
              <a:spcAft>
                <a:spcPts val="0"/>
              </a:spcAft>
              <a:buSzPct val="100000"/>
              <a:buChar char="●"/>
            </a:pPr>
            <a:r>
              <a:rPr lang="en"/>
              <a:t>For now storage use is well under 10gb but if more users become active and more data is saved that number could quickly increase</a:t>
            </a:r>
            <a:endParaRPr/>
          </a:p>
          <a:p>
            <a:pPr indent="-334327" lvl="0" marL="457200" rtl="0" algn="l">
              <a:spcBef>
                <a:spcPts val="0"/>
              </a:spcBef>
              <a:spcAft>
                <a:spcPts val="0"/>
              </a:spcAft>
              <a:buSzPct val="100000"/>
              <a:buChar char="●"/>
            </a:pPr>
            <a:r>
              <a:rPr lang="en"/>
              <a:t>Website should be intuitive to use but if users are having problems using the website, customer support will be available to help them learn the website</a:t>
            </a:r>
            <a:endParaRPr/>
          </a:p>
          <a:p>
            <a:pPr indent="-334327" lvl="0" marL="457200" rtl="0" algn="l">
              <a:spcBef>
                <a:spcPts val="0"/>
              </a:spcBef>
              <a:spcAft>
                <a:spcPts val="0"/>
              </a:spcAft>
              <a:buSzPct val="100000"/>
              <a:buChar char="●"/>
            </a:pPr>
            <a:r>
              <a:rPr lang="en"/>
              <a:t>With backups of the website being saved, to roll back we just </a:t>
            </a:r>
            <a:r>
              <a:rPr lang="en"/>
              <a:t>restore</a:t>
            </a:r>
            <a:r>
              <a:rPr lang="en"/>
              <a:t> the website from the last known working backup</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Agenda</a:t>
            </a:r>
            <a:endParaRPr/>
          </a:p>
        </p:txBody>
      </p:sp>
      <p:sp>
        <p:nvSpPr>
          <p:cNvPr id="93" name="Google Shape;93;p14"/>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42900" lvl="0" marL="457200" rtl="0" algn="l">
              <a:spcBef>
                <a:spcPts val="0"/>
              </a:spcBef>
              <a:spcAft>
                <a:spcPts val="0"/>
              </a:spcAft>
              <a:buSzPts val="1800"/>
              <a:buChar char="●"/>
            </a:pPr>
            <a:r>
              <a:rPr lang="en"/>
              <a:t>Introduction</a:t>
            </a:r>
            <a:endParaRPr/>
          </a:p>
          <a:p>
            <a:pPr indent="-342900" lvl="0" marL="457200" rtl="0" algn="l">
              <a:spcBef>
                <a:spcPts val="0"/>
              </a:spcBef>
              <a:spcAft>
                <a:spcPts val="0"/>
              </a:spcAft>
              <a:buSzPts val="1800"/>
              <a:buChar char="●"/>
            </a:pPr>
            <a:r>
              <a:rPr lang="en"/>
              <a:t>Goals</a:t>
            </a:r>
            <a:endParaRPr/>
          </a:p>
          <a:p>
            <a:pPr indent="-342900" lvl="0" marL="457200" rtl="0" algn="l">
              <a:spcBef>
                <a:spcPts val="0"/>
              </a:spcBef>
              <a:spcAft>
                <a:spcPts val="0"/>
              </a:spcAft>
              <a:buSzPts val="1800"/>
              <a:buChar char="●"/>
            </a:pPr>
            <a:r>
              <a:rPr lang="en"/>
              <a:t>Target Audience</a:t>
            </a:r>
            <a:endParaRPr/>
          </a:p>
          <a:p>
            <a:pPr indent="-342900" lvl="0" marL="457200" rtl="0" algn="l">
              <a:spcBef>
                <a:spcPts val="0"/>
              </a:spcBef>
              <a:spcAft>
                <a:spcPts val="0"/>
              </a:spcAft>
              <a:buSzPts val="1800"/>
              <a:buChar char="●"/>
            </a:pPr>
            <a:r>
              <a:rPr lang="en"/>
              <a:t>Project schedule</a:t>
            </a:r>
            <a:endParaRPr/>
          </a:p>
          <a:p>
            <a:pPr indent="-342900" lvl="0" marL="457200" rtl="0" algn="l">
              <a:spcBef>
                <a:spcPts val="0"/>
              </a:spcBef>
              <a:spcAft>
                <a:spcPts val="0"/>
              </a:spcAft>
              <a:buSzPts val="1800"/>
              <a:buChar char="●"/>
            </a:pPr>
            <a:r>
              <a:rPr lang="en"/>
              <a:t>Tools </a:t>
            </a:r>
            <a:endParaRPr/>
          </a:p>
          <a:p>
            <a:pPr indent="-342900" lvl="0" marL="457200" rtl="0" algn="l">
              <a:spcBef>
                <a:spcPts val="0"/>
              </a:spcBef>
              <a:spcAft>
                <a:spcPts val="0"/>
              </a:spcAft>
              <a:buSzPts val="1800"/>
              <a:buChar char="●"/>
            </a:pPr>
            <a:r>
              <a:rPr lang="en"/>
              <a:t>Current Product</a:t>
            </a:r>
            <a:endParaRPr/>
          </a:p>
          <a:p>
            <a:pPr indent="-342900" lvl="0" marL="457200" rtl="0" algn="l">
              <a:spcBef>
                <a:spcPts val="0"/>
              </a:spcBef>
              <a:spcAft>
                <a:spcPts val="0"/>
              </a:spcAft>
              <a:buSzPts val="1800"/>
              <a:buChar char="●"/>
            </a:pPr>
            <a:r>
              <a:rPr lang="en"/>
              <a:t>Planned Features</a:t>
            </a:r>
            <a:endParaRPr/>
          </a:p>
          <a:p>
            <a:pPr indent="-342900" lvl="0" marL="457200" rtl="0" algn="l">
              <a:spcBef>
                <a:spcPts val="0"/>
              </a:spcBef>
              <a:spcAft>
                <a:spcPts val="0"/>
              </a:spcAft>
              <a:buSzPts val="1800"/>
              <a:buChar char="●"/>
            </a:pPr>
            <a:r>
              <a:rPr lang="en"/>
              <a:t>Deployment Plan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99" name="Google Shape;99;p15"/>
          <p:cNvSpPr txBox="1"/>
          <p:nvPr>
            <p:ph idx="1" type="body"/>
          </p:nvPr>
        </p:nvSpPr>
        <p:spPr>
          <a:xfrm>
            <a:off x="311700" y="1171675"/>
            <a:ext cx="6183300" cy="3397200"/>
          </a:xfrm>
          <a:prstGeom prst="rect">
            <a:avLst/>
          </a:prstGeom>
        </p:spPr>
        <p:txBody>
          <a:bodyPr anchorCtr="0" anchor="t" bIns="91425" lIns="91425" spcFirstLastPara="1" rIns="91425" wrap="square" tIns="91425">
            <a:normAutofit/>
          </a:bodyPr>
          <a:lstStyle/>
          <a:p>
            <a:pPr indent="0" lvl="0" marL="457200" rtl="0" algn="l">
              <a:spcBef>
                <a:spcPts val="0"/>
              </a:spcBef>
              <a:spcAft>
                <a:spcPts val="1200"/>
              </a:spcAft>
              <a:buNone/>
            </a:pPr>
            <a:r>
              <a:rPr lang="en" sz="1600"/>
              <a:t>healthME101 is a website made for the purpose of helping high schoolers prepare for high school sports and helping them to  stay in good health  and shape, both in and out of their sports seasons. To </a:t>
            </a:r>
            <a:r>
              <a:rPr lang="en" sz="1600"/>
              <a:t>achieve</a:t>
            </a:r>
            <a:r>
              <a:rPr lang="en" sz="1600"/>
              <a:t> this goal our website uses </a:t>
            </a:r>
            <a:r>
              <a:rPr lang="en" sz="1600"/>
              <a:t>quizzes</a:t>
            </a:r>
            <a:r>
              <a:rPr lang="en" sz="1600"/>
              <a:t> to help the teens learn useful information and test their knowledge, a section where they can look for professional help in their area, and a section where they can post and view content on a social media feed so that they can stay engaged with each other.</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3072625" y="837200"/>
            <a:ext cx="4852500" cy="3582300"/>
          </a:xfrm>
          <a:prstGeom prst="rect">
            <a:avLst/>
          </a:prstGeom>
        </p:spPr>
        <p:txBody>
          <a:bodyPr anchorCtr="0" anchor="ctr" bIns="91425" lIns="91425" spcFirstLastPara="1" rIns="91425" wrap="square" tIns="91425">
            <a:normAutofit/>
          </a:bodyPr>
          <a:lstStyle/>
          <a:p>
            <a:pPr indent="-342900" lvl="0" marL="457200" rtl="0" algn="l">
              <a:spcBef>
                <a:spcPts val="0"/>
              </a:spcBef>
              <a:spcAft>
                <a:spcPts val="0"/>
              </a:spcAft>
              <a:buSzPts val="1800"/>
              <a:buChar char="●"/>
            </a:pPr>
            <a:r>
              <a:rPr lang="en" sz="1800"/>
              <a:t>Build a fun interactive learning experience for teens.</a:t>
            </a:r>
            <a:endParaRPr sz="1800"/>
          </a:p>
          <a:p>
            <a:pPr indent="-342900" lvl="0" marL="457200" rtl="0" algn="l">
              <a:spcBef>
                <a:spcPts val="0"/>
              </a:spcBef>
              <a:spcAft>
                <a:spcPts val="0"/>
              </a:spcAft>
              <a:buSzPts val="1800"/>
              <a:buChar char="●"/>
            </a:pPr>
            <a:r>
              <a:rPr lang="en" sz="1800"/>
              <a:t>Focus on both desktop and mobile compatibility.</a:t>
            </a:r>
            <a:endParaRPr sz="1800"/>
          </a:p>
        </p:txBody>
      </p:sp>
      <p:sp>
        <p:nvSpPr>
          <p:cNvPr id="105" name="Google Shape;105;p16"/>
          <p:cNvSpPr txBox="1"/>
          <p:nvPr/>
        </p:nvSpPr>
        <p:spPr>
          <a:xfrm>
            <a:off x="483925" y="2877700"/>
            <a:ext cx="2588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lt1"/>
                </a:solidFill>
                <a:latin typeface="Old Standard TT"/>
                <a:ea typeface="Old Standard TT"/>
                <a:cs typeface="Old Standard TT"/>
                <a:sym typeface="Old Standard TT"/>
              </a:rPr>
              <a:t>Goals</a:t>
            </a:r>
            <a:endParaRPr sz="3000">
              <a:solidFill>
                <a:schemeClr val="lt1"/>
              </a:solidFill>
              <a:latin typeface="Old Standard TT"/>
              <a:ea typeface="Old Standard TT"/>
              <a:cs typeface="Old Standard TT"/>
              <a:sym typeface="Old Standard TT"/>
            </a:endParaRPr>
          </a:p>
        </p:txBody>
      </p:sp>
      <p:pic>
        <p:nvPicPr>
          <p:cNvPr id="106" name="Google Shape;106;p16"/>
          <p:cNvPicPr preferRelativeResize="0"/>
          <p:nvPr/>
        </p:nvPicPr>
        <p:blipFill>
          <a:blip r:embed="rId3">
            <a:alphaModFix/>
          </a:blip>
          <a:stretch>
            <a:fillRect/>
          </a:stretch>
        </p:blipFill>
        <p:spPr>
          <a:xfrm>
            <a:off x="208975" y="142950"/>
            <a:ext cx="4655875" cy="1807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265500" y="1151100"/>
            <a:ext cx="4045200" cy="931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Map</a:t>
            </a:r>
            <a:endParaRPr/>
          </a:p>
        </p:txBody>
      </p:sp>
      <p:sp>
        <p:nvSpPr>
          <p:cNvPr id="112" name="Google Shape;112;p17"/>
          <p:cNvSpPr txBox="1"/>
          <p:nvPr>
            <p:ph idx="1" type="subTitle"/>
          </p:nvPr>
        </p:nvSpPr>
        <p:spPr>
          <a:xfrm>
            <a:off x="265500" y="2082899"/>
            <a:ext cx="4045200" cy="1955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Google maps api</a:t>
            </a:r>
            <a:endParaRPr/>
          </a:p>
          <a:p>
            <a:pPr indent="-361950" lvl="0" marL="457200" rtl="0" algn="l">
              <a:spcBef>
                <a:spcPts val="0"/>
              </a:spcBef>
              <a:spcAft>
                <a:spcPts val="0"/>
              </a:spcAft>
              <a:buSzPts val="2100"/>
              <a:buChar char="●"/>
            </a:pPr>
            <a:r>
              <a:rPr lang="en"/>
              <a:t>Wp map plugin </a:t>
            </a:r>
            <a:endParaRPr/>
          </a:p>
          <a:p>
            <a:pPr indent="-361950" lvl="0" marL="457200" rtl="0" algn="l">
              <a:spcBef>
                <a:spcPts val="0"/>
              </a:spcBef>
              <a:spcAft>
                <a:spcPts val="0"/>
              </a:spcAft>
              <a:buSzPts val="2100"/>
              <a:buChar char="●"/>
            </a:pPr>
            <a:r>
              <a:rPr lang="en"/>
              <a:t>Paid version</a:t>
            </a:r>
            <a:endParaRPr/>
          </a:p>
          <a:p>
            <a:pPr indent="-361950" lvl="0" marL="457200" rtl="0" algn="l">
              <a:spcBef>
                <a:spcPts val="0"/>
              </a:spcBef>
              <a:spcAft>
                <a:spcPts val="0"/>
              </a:spcAft>
              <a:buSzPts val="2100"/>
              <a:buChar char="●"/>
            </a:pPr>
            <a:r>
              <a:rPr lang="en"/>
              <a:t>JavaScript implementation </a:t>
            </a:r>
            <a:endParaRPr/>
          </a:p>
        </p:txBody>
      </p:sp>
      <p:sp>
        <p:nvSpPr>
          <p:cNvPr id="113" name="Google Shape;113;p17"/>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pic>
        <p:nvPicPr>
          <p:cNvPr id="114" name="Google Shape;114;p17"/>
          <p:cNvPicPr preferRelativeResize="0"/>
          <p:nvPr/>
        </p:nvPicPr>
        <p:blipFill>
          <a:blip r:embed="rId3">
            <a:alphaModFix/>
          </a:blip>
          <a:stretch>
            <a:fillRect/>
          </a:stretch>
        </p:blipFill>
        <p:spPr>
          <a:xfrm>
            <a:off x="4908100" y="724200"/>
            <a:ext cx="3899767" cy="3695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586500" y="492022"/>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Target Audience</a:t>
            </a:r>
            <a:endParaRPr/>
          </a:p>
        </p:txBody>
      </p:sp>
      <p:sp>
        <p:nvSpPr>
          <p:cNvPr id="120" name="Google Shape;120;p18"/>
          <p:cNvSpPr txBox="1"/>
          <p:nvPr/>
        </p:nvSpPr>
        <p:spPr>
          <a:xfrm>
            <a:off x="568925" y="1532600"/>
            <a:ext cx="8057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FFFFFF"/>
                </a:solidFill>
                <a:latin typeface="Roboto"/>
                <a:ea typeface="Roboto"/>
                <a:cs typeface="Roboto"/>
                <a:sym typeface="Roboto"/>
              </a:rPr>
              <a:t>The target audience for HealthMe101 is primarily </a:t>
            </a:r>
            <a:r>
              <a:rPr b="1" lang="en" sz="2100">
                <a:solidFill>
                  <a:srgbClr val="FFFFFF"/>
                </a:solidFill>
                <a:latin typeface="Roboto"/>
                <a:ea typeface="Roboto"/>
                <a:cs typeface="Roboto"/>
                <a:sym typeface="Roboto"/>
              </a:rPr>
              <a:t>Athletes</a:t>
            </a:r>
            <a:r>
              <a:rPr lang="en" sz="2100">
                <a:solidFill>
                  <a:srgbClr val="FFFFFF"/>
                </a:solidFill>
                <a:latin typeface="Roboto"/>
                <a:ea typeface="Roboto"/>
                <a:cs typeface="Roboto"/>
                <a:sym typeface="Roboto"/>
              </a:rPr>
              <a:t>, </a:t>
            </a:r>
            <a:r>
              <a:rPr b="1" lang="en" sz="2100">
                <a:solidFill>
                  <a:srgbClr val="FFFFFF"/>
                </a:solidFill>
                <a:latin typeface="Roboto"/>
                <a:ea typeface="Roboto"/>
                <a:cs typeface="Roboto"/>
                <a:sym typeface="Roboto"/>
              </a:rPr>
              <a:t>Coaches</a:t>
            </a:r>
            <a:r>
              <a:rPr lang="en" sz="2100">
                <a:solidFill>
                  <a:srgbClr val="FFFFFF"/>
                </a:solidFill>
                <a:latin typeface="Roboto"/>
                <a:ea typeface="Roboto"/>
                <a:cs typeface="Roboto"/>
                <a:sym typeface="Roboto"/>
              </a:rPr>
              <a:t>, and other </a:t>
            </a:r>
            <a:r>
              <a:rPr b="1" lang="en" sz="2100">
                <a:solidFill>
                  <a:srgbClr val="FFFFFF"/>
                </a:solidFill>
                <a:latin typeface="Roboto"/>
                <a:ea typeface="Roboto"/>
                <a:cs typeface="Roboto"/>
                <a:sym typeface="Roboto"/>
              </a:rPr>
              <a:t>Officials</a:t>
            </a:r>
            <a:r>
              <a:rPr lang="en" sz="2100">
                <a:solidFill>
                  <a:srgbClr val="FFFFFF"/>
                </a:solidFill>
                <a:latin typeface="Roboto"/>
                <a:ea typeface="Roboto"/>
                <a:cs typeface="Roboto"/>
                <a:sym typeface="Roboto"/>
              </a:rPr>
              <a:t>. </a:t>
            </a:r>
            <a:endParaRPr sz="2100">
              <a:solidFill>
                <a:srgbClr val="FFFFFF"/>
              </a:solidFill>
              <a:latin typeface="Roboto"/>
              <a:ea typeface="Roboto"/>
              <a:cs typeface="Roboto"/>
              <a:sym typeface="Roboto"/>
            </a:endParaRPr>
          </a:p>
        </p:txBody>
      </p:sp>
      <p:pic>
        <p:nvPicPr>
          <p:cNvPr id="121" name="Google Shape;121;p18"/>
          <p:cNvPicPr preferRelativeResize="0"/>
          <p:nvPr/>
        </p:nvPicPr>
        <p:blipFill>
          <a:blip r:embed="rId3">
            <a:alphaModFix/>
          </a:blip>
          <a:stretch>
            <a:fillRect/>
          </a:stretch>
        </p:blipFill>
        <p:spPr>
          <a:xfrm>
            <a:off x="4897225" y="2230675"/>
            <a:ext cx="3729400" cy="2481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1834950" y="270875"/>
            <a:ext cx="5604000" cy="1067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000"/>
              <a:t>Project Schedule</a:t>
            </a:r>
            <a:endParaRPr sz="4000"/>
          </a:p>
        </p:txBody>
      </p:sp>
      <p:sp>
        <p:nvSpPr>
          <p:cNvPr id="127" name="Google Shape;127;p19"/>
          <p:cNvSpPr txBox="1"/>
          <p:nvPr/>
        </p:nvSpPr>
        <p:spPr>
          <a:xfrm>
            <a:off x="367175" y="1208150"/>
            <a:ext cx="78528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FFFFFF"/>
                </a:solidFill>
                <a:latin typeface="Roboto"/>
                <a:ea typeface="Roboto"/>
                <a:cs typeface="Roboto"/>
                <a:sym typeface="Roboto"/>
              </a:rPr>
              <a:t>2/25/2021 - </a:t>
            </a:r>
            <a:r>
              <a:rPr lang="en" sz="2000">
                <a:solidFill>
                  <a:srgbClr val="FFFFFF"/>
                </a:solidFill>
                <a:latin typeface="Roboto"/>
                <a:ea typeface="Roboto"/>
                <a:cs typeface="Roboto"/>
                <a:sym typeface="Roboto"/>
              </a:rPr>
              <a:t>Requirements</a:t>
            </a:r>
            <a:r>
              <a:rPr lang="en" sz="2000">
                <a:solidFill>
                  <a:srgbClr val="FFFFFF"/>
                </a:solidFill>
                <a:latin typeface="Roboto"/>
                <a:ea typeface="Roboto"/>
                <a:cs typeface="Roboto"/>
                <a:sym typeface="Roboto"/>
              </a:rPr>
              <a:t> </a:t>
            </a:r>
            <a:endParaRPr sz="2000">
              <a:solidFill>
                <a:srgbClr val="FFFFFF"/>
              </a:solidFill>
              <a:latin typeface="Roboto"/>
              <a:ea typeface="Roboto"/>
              <a:cs typeface="Roboto"/>
              <a:sym typeface="Roboto"/>
            </a:endParaRPr>
          </a:p>
          <a:p>
            <a:pPr indent="0" lvl="0" marL="0" rtl="0" algn="l">
              <a:spcBef>
                <a:spcPts val="0"/>
              </a:spcBef>
              <a:spcAft>
                <a:spcPts val="0"/>
              </a:spcAft>
              <a:buNone/>
            </a:pPr>
            <a:r>
              <a:rPr lang="en" sz="2000">
                <a:solidFill>
                  <a:srgbClr val="FFFFFF"/>
                </a:solidFill>
                <a:latin typeface="Roboto"/>
                <a:ea typeface="Roboto"/>
                <a:cs typeface="Roboto"/>
                <a:sym typeface="Roboto"/>
              </a:rPr>
              <a:t>2/25/2021 - Use Cases and sequence diagrams</a:t>
            </a:r>
            <a:endParaRPr sz="2000">
              <a:solidFill>
                <a:srgbClr val="FFFFFF"/>
              </a:solidFill>
              <a:latin typeface="Roboto"/>
              <a:ea typeface="Roboto"/>
              <a:cs typeface="Roboto"/>
              <a:sym typeface="Roboto"/>
            </a:endParaRPr>
          </a:p>
          <a:p>
            <a:pPr indent="0" lvl="0" marL="0" rtl="0" algn="l">
              <a:spcBef>
                <a:spcPts val="0"/>
              </a:spcBef>
              <a:spcAft>
                <a:spcPts val="0"/>
              </a:spcAft>
              <a:buNone/>
            </a:pPr>
            <a:r>
              <a:rPr lang="en" sz="2000">
                <a:solidFill>
                  <a:srgbClr val="FFFFFF"/>
                </a:solidFill>
                <a:latin typeface="Roboto"/>
                <a:ea typeface="Roboto"/>
                <a:cs typeface="Roboto"/>
                <a:sym typeface="Roboto"/>
              </a:rPr>
              <a:t>4/06/2021 - Begin development of website</a:t>
            </a:r>
            <a:endParaRPr sz="2000">
              <a:solidFill>
                <a:srgbClr val="FFFFFF"/>
              </a:solidFill>
              <a:latin typeface="Roboto"/>
              <a:ea typeface="Roboto"/>
              <a:cs typeface="Roboto"/>
              <a:sym typeface="Roboto"/>
            </a:endParaRPr>
          </a:p>
          <a:p>
            <a:pPr indent="0" lvl="0" marL="0" rtl="0" algn="l">
              <a:spcBef>
                <a:spcPts val="0"/>
              </a:spcBef>
              <a:spcAft>
                <a:spcPts val="0"/>
              </a:spcAft>
              <a:buNone/>
            </a:pPr>
            <a:r>
              <a:rPr lang="en" sz="2000">
                <a:solidFill>
                  <a:srgbClr val="FFFFFF"/>
                </a:solidFill>
                <a:latin typeface="Roboto"/>
                <a:ea typeface="Roboto"/>
                <a:cs typeface="Roboto"/>
                <a:sym typeface="Roboto"/>
              </a:rPr>
              <a:t>4/08/2021 - Continued development </a:t>
            </a:r>
            <a:endParaRPr sz="2000">
              <a:solidFill>
                <a:srgbClr val="FFFFFF"/>
              </a:solidFill>
              <a:latin typeface="Roboto"/>
              <a:ea typeface="Roboto"/>
              <a:cs typeface="Roboto"/>
              <a:sym typeface="Roboto"/>
            </a:endParaRPr>
          </a:p>
          <a:p>
            <a:pPr indent="0" lvl="0" marL="0" rtl="0" algn="l">
              <a:spcBef>
                <a:spcPts val="0"/>
              </a:spcBef>
              <a:spcAft>
                <a:spcPts val="0"/>
              </a:spcAft>
              <a:buNone/>
            </a:pPr>
            <a:r>
              <a:rPr lang="en" sz="2000">
                <a:solidFill>
                  <a:srgbClr val="FFFFFF"/>
                </a:solidFill>
                <a:latin typeface="Roboto"/>
                <a:ea typeface="Roboto"/>
                <a:cs typeface="Roboto"/>
                <a:sym typeface="Roboto"/>
              </a:rPr>
              <a:t>4/25/2021 - Website complete</a:t>
            </a:r>
            <a:endParaRPr sz="2000">
              <a:solidFill>
                <a:srgbClr val="FFFFFF"/>
              </a:solidFill>
              <a:latin typeface="Roboto"/>
              <a:ea typeface="Roboto"/>
              <a:cs typeface="Roboto"/>
              <a:sym typeface="Roboto"/>
            </a:endParaRPr>
          </a:p>
          <a:p>
            <a:pPr indent="0" lvl="0" marL="0" rtl="0" algn="l">
              <a:spcBef>
                <a:spcPts val="0"/>
              </a:spcBef>
              <a:spcAft>
                <a:spcPts val="0"/>
              </a:spcAft>
              <a:buNone/>
            </a:pPr>
            <a:r>
              <a:rPr lang="en" sz="2000">
                <a:solidFill>
                  <a:srgbClr val="FFFFFF"/>
                </a:solidFill>
                <a:latin typeface="Roboto"/>
                <a:ea typeface="Roboto"/>
                <a:cs typeface="Roboto"/>
                <a:sym typeface="Roboto"/>
              </a:rPr>
              <a:t>5/18/2021 - Presentation </a:t>
            </a:r>
            <a:endParaRPr sz="2000">
              <a:solidFill>
                <a:srgbClr val="FFFFFF"/>
              </a:solidFill>
              <a:latin typeface="Roboto"/>
              <a:ea typeface="Roboto"/>
              <a:cs typeface="Roboto"/>
              <a:sym typeface="Roboto"/>
            </a:endParaRPr>
          </a:p>
          <a:p>
            <a:pPr indent="0" lvl="0" marL="0" rtl="0" algn="l">
              <a:spcBef>
                <a:spcPts val="0"/>
              </a:spcBef>
              <a:spcAft>
                <a:spcPts val="0"/>
              </a:spcAft>
              <a:buNone/>
            </a:pPr>
            <a:r>
              <a:t/>
            </a:r>
            <a:endParaRPr sz="20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idx="1" type="body"/>
          </p:nvPr>
        </p:nvSpPr>
        <p:spPr>
          <a:xfrm>
            <a:off x="486500" y="1359925"/>
            <a:ext cx="63873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800"/>
              <a:t>Plugins: BuddyForms, Ultimate Member, WooCommerce, WooCommerce Stripe Gateway, WPGoogleMaps, Typeform, BuddyForms UltimateMember, WebFlow Pages, UserSubmitted Post, Ultimate Member Online</a:t>
            </a:r>
            <a:endParaRPr b="1" sz="1800"/>
          </a:p>
          <a:p>
            <a:pPr indent="0" lvl="0" marL="0" rtl="0" algn="l">
              <a:spcBef>
                <a:spcPts val="1200"/>
              </a:spcBef>
              <a:spcAft>
                <a:spcPts val="0"/>
              </a:spcAft>
              <a:buNone/>
            </a:pPr>
            <a:r>
              <a:rPr b="1" lang="en" sz="1800"/>
              <a:t>Database : integrated WordPress MySQL database managed through phpMyAdmin</a:t>
            </a:r>
            <a:endParaRPr b="1" sz="1800"/>
          </a:p>
          <a:p>
            <a:pPr indent="0" lvl="0" marL="0" rtl="0" algn="l">
              <a:spcBef>
                <a:spcPts val="1200"/>
              </a:spcBef>
              <a:spcAft>
                <a:spcPts val="0"/>
              </a:spcAft>
              <a:buNone/>
            </a:pPr>
            <a:r>
              <a:rPr b="1" lang="en" sz="1800"/>
              <a:t>Domain Name: Namecheap</a:t>
            </a:r>
            <a:endParaRPr b="1" sz="1800"/>
          </a:p>
          <a:p>
            <a:pPr indent="0" lvl="0" marL="0" rtl="0" algn="l">
              <a:spcBef>
                <a:spcPts val="1200"/>
              </a:spcBef>
              <a:spcAft>
                <a:spcPts val="1200"/>
              </a:spcAft>
              <a:buNone/>
            </a:pPr>
            <a:r>
              <a:rPr b="1" lang="en" sz="1800"/>
              <a:t>Hosting : Namecheap (WordPress Hosting)</a:t>
            </a:r>
            <a:endParaRPr b="1" sz="1800"/>
          </a:p>
        </p:txBody>
      </p:sp>
      <p:sp>
        <p:nvSpPr>
          <p:cNvPr id="133" name="Google Shape;133;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Tools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idx="1" type="body"/>
          </p:nvPr>
        </p:nvSpPr>
        <p:spPr>
          <a:xfrm>
            <a:off x="1517625" y="412175"/>
            <a:ext cx="5998800" cy="583200"/>
          </a:xfrm>
          <a:prstGeom prst="rect">
            <a:avLst/>
          </a:prstGeom>
        </p:spPr>
        <p:txBody>
          <a:bodyPr anchorCtr="0" anchor="ctr" bIns="91425" lIns="91425" spcFirstLastPara="1" rIns="91425" wrap="square" tIns="91425">
            <a:normAutofit fontScale="55000" lnSpcReduction="20000"/>
          </a:bodyPr>
          <a:lstStyle/>
          <a:p>
            <a:pPr indent="0" lvl="0" marL="0" rtl="0" algn="ctr">
              <a:spcBef>
                <a:spcPts val="0"/>
              </a:spcBef>
              <a:spcAft>
                <a:spcPts val="0"/>
              </a:spcAft>
              <a:buNone/>
            </a:pPr>
            <a:r>
              <a:rPr lang="en" sz="3523">
                <a:solidFill>
                  <a:schemeClr val="dk1"/>
                </a:solidFill>
              </a:rPr>
              <a:t>DESKTOP AND MOBILE VIEW</a:t>
            </a:r>
            <a:endParaRPr sz="3523">
              <a:solidFill>
                <a:schemeClr val="dk1"/>
              </a:solidFill>
            </a:endParaRPr>
          </a:p>
          <a:p>
            <a:pPr indent="0" lvl="0" marL="0" rtl="0" algn="ctr">
              <a:spcBef>
                <a:spcPts val="0"/>
              </a:spcBef>
              <a:spcAft>
                <a:spcPts val="0"/>
              </a:spcAft>
              <a:buNone/>
            </a:pPr>
            <a:r>
              <a:t/>
            </a:r>
            <a:endParaRPr sz="2100"/>
          </a:p>
        </p:txBody>
      </p:sp>
      <p:pic>
        <p:nvPicPr>
          <p:cNvPr id="139" name="Google Shape;139;p21"/>
          <p:cNvPicPr preferRelativeResize="0"/>
          <p:nvPr/>
        </p:nvPicPr>
        <p:blipFill>
          <a:blip r:embed="rId3">
            <a:alphaModFix/>
          </a:blip>
          <a:stretch>
            <a:fillRect/>
          </a:stretch>
        </p:blipFill>
        <p:spPr>
          <a:xfrm>
            <a:off x="324925" y="1301150"/>
            <a:ext cx="3949951" cy="3434925"/>
          </a:xfrm>
          <a:prstGeom prst="rect">
            <a:avLst/>
          </a:prstGeom>
          <a:noFill/>
          <a:ln>
            <a:noFill/>
          </a:ln>
        </p:spPr>
      </p:pic>
      <p:pic>
        <p:nvPicPr>
          <p:cNvPr id="140" name="Google Shape;140;p21"/>
          <p:cNvPicPr preferRelativeResize="0"/>
          <p:nvPr/>
        </p:nvPicPr>
        <p:blipFill>
          <a:blip r:embed="rId4">
            <a:alphaModFix/>
          </a:blip>
          <a:stretch>
            <a:fillRect/>
          </a:stretch>
        </p:blipFill>
        <p:spPr>
          <a:xfrm>
            <a:off x="6190901" y="995375"/>
            <a:ext cx="1775287" cy="384332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